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8" d="100"/>
          <a:sy n="68" d="100"/>
        </p:scale>
        <p:origin x="-588"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8"/>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F97AD1-8A0D-4ED4-8031-985AF37F8CAC}" type="datetimeFigureOut">
              <a:rPr lang="en-US" smtClean="0"/>
              <a:pPr/>
              <a:t>7/11/2024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26A38DB-9668-4333-AE2E-23489D9AFD51}" type="slidenum">
              <a:rPr lang="en-US" smtClean="0"/>
              <a:pPr/>
              <a:t>‹#›</a:t>
            </a:fld>
            <a:endParaRPr lang="en-US"/>
          </a:p>
        </p:txBody>
      </p:sp>
      <p:sp>
        <p:nvSpPr>
          <p:cNvPr id="7" name="Rectangle 6"/>
          <p:cNvSpPr/>
          <p:nvPr/>
        </p:nvSpPr>
        <p:spPr>
          <a:xfrm>
            <a:off x="83910" y="1449306"/>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10"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10"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3"/>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F97AD1-8A0D-4ED4-8031-985AF37F8CAC}"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A38DB-9668-4333-AE2E-23489D9AFD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3"/>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F97AD1-8A0D-4ED4-8031-985AF37F8CAC}"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A38DB-9668-4333-AE2E-23489D9AFD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F97AD1-8A0D-4ED4-8031-985AF37F8CAC}"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A38DB-9668-4333-AE2E-23489D9AFD5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8"/>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3"/>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F97AD1-8A0D-4ED4-8031-985AF37F8CAC}" type="datetimeFigureOut">
              <a:rPr lang="en-US" smtClean="0"/>
              <a:pPr/>
              <a:t>7/11/2024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1"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7" y="2341478"/>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7"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26A38DB-9668-4333-AE2E-23489D9AFD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F97AD1-8A0D-4ED4-8031-985AF37F8CAC}"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A38DB-9668-4333-AE2E-23489D9AFD5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7F97AD1-8A0D-4ED4-8031-985AF37F8CAC}" type="datetimeFigureOut">
              <a:rPr lang="en-US" smtClean="0"/>
              <a:pPr/>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A38DB-9668-4333-AE2E-23489D9AFD5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F97AD1-8A0D-4ED4-8031-985AF37F8CAC}" type="datetimeFigureOut">
              <a:rPr lang="en-US" smtClean="0"/>
              <a:pPr/>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A38DB-9668-4333-AE2E-23489D9AFD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97AD1-8A0D-4ED4-8031-985AF37F8CAC}" type="datetimeFigureOut">
              <a:rPr lang="en-US" smtClean="0"/>
              <a:pPr/>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A38DB-9668-4333-AE2E-23489D9AFD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F97AD1-8A0D-4ED4-8031-985AF37F8CAC}"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A38DB-9668-4333-AE2E-23489D9AFD5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F97AD1-8A0D-4ED4-8031-985AF37F8CAC}" type="datetimeFigureOut">
              <a:rPr lang="en-US" smtClean="0"/>
              <a:pPr/>
              <a:t>7/11/2024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26A38DB-9668-4333-AE2E-23489D9AFD5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6" y="4650477"/>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9" y="4773227"/>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80" y="66678"/>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87F97AD1-8A0D-4ED4-8031-985AF37F8CAC}" type="datetimeFigureOut">
              <a:rPr lang="en-US" smtClean="0"/>
              <a:pPr/>
              <a:t>7/11/2024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26A38DB-9668-4333-AE2E-23489D9AFD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3E2C21CE-F9A7-FD5C-5400-4EE579A4E592}"/>
              </a:ext>
            </a:extLst>
          </p:cNvPr>
          <p:cNvSpPr>
            <a:spLocks noGrp="1"/>
          </p:cNvSpPr>
          <p:nvPr>
            <p:ph type="subTitle" idx="1"/>
          </p:nvPr>
        </p:nvSpPr>
        <p:spPr/>
        <p:txBody>
          <a:bodyPr/>
          <a:lstStyle/>
          <a:p>
            <a:endParaRPr lang="en-US"/>
          </a:p>
        </p:txBody>
      </p:sp>
      <p:sp>
        <p:nvSpPr>
          <p:cNvPr id="2" name="Title 1">
            <a:extLst>
              <a:ext uri="{FF2B5EF4-FFF2-40B4-BE49-F238E27FC236}">
                <a16:creationId xmlns:a16="http://schemas.microsoft.com/office/drawing/2014/main" xmlns="" id="{6488D4DD-429D-BD12-1607-59A1A731FF0A}"/>
              </a:ext>
            </a:extLst>
          </p:cNvPr>
          <p:cNvSpPr>
            <a:spLocks noGrp="1"/>
          </p:cNvSpPr>
          <p:nvPr>
            <p:ph type="ctrTitle"/>
          </p:nvPr>
        </p:nvSpPr>
        <p:spPr/>
        <p:txBody>
          <a:bodyPr>
            <a:normAutofit fontScale="90000"/>
          </a:bodyPr>
          <a:lstStyle/>
          <a:p>
            <a:r>
              <a:rPr lang="en-US" sz="5400" b="1" dirty="0"/>
              <a:t>Circular Flow </a:t>
            </a:r>
            <a:r>
              <a:rPr lang="en-US" sz="5400" b="1" dirty="0" smtClean="0"/>
              <a:t>of </a:t>
            </a:r>
            <a:r>
              <a:rPr sz="5400" b="1" smtClean="0"/>
              <a:t>Income </a:t>
            </a:r>
            <a:r>
              <a:rPr lang="en-US" sz="5400" b="1" dirty="0" smtClean="0"/>
              <a:t>in Two-sector </a:t>
            </a:r>
            <a:r>
              <a:rPr lang="en-US" sz="5400" b="1" dirty="0"/>
              <a:t>Economy (with Financial Market)</a:t>
            </a:r>
            <a:endParaRPr lang="en-US" sz="5400" dirty="0"/>
          </a:p>
        </p:txBody>
      </p:sp>
    </p:spTree>
    <p:extLst>
      <p:ext uri="{BB962C8B-B14F-4D97-AF65-F5344CB8AC3E}">
        <p14:creationId xmlns:p14="http://schemas.microsoft.com/office/powerpoint/2010/main" xmlns="" val="54899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7AEB30-E3E7-B10E-7773-D7614114D895}"/>
              </a:ext>
            </a:extLst>
          </p:cNvPr>
          <p:cNvSpPr>
            <a:spLocks noGrp="1"/>
          </p:cNvSpPr>
          <p:nvPr>
            <p:ph type="title"/>
          </p:nvPr>
        </p:nvSpPr>
        <p:spPr/>
        <p:txBody>
          <a:bodyPr>
            <a:normAutofit fontScale="90000"/>
          </a:bodyPr>
          <a:lstStyle/>
          <a:p>
            <a:pPr algn="just"/>
            <a:r>
              <a:rPr lang="en-US" b="1" dirty="0"/>
              <a:t>Circular Flow in a Two-sector Economy (with Financial Market)</a:t>
            </a:r>
          </a:p>
        </p:txBody>
      </p:sp>
      <p:sp>
        <p:nvSpPr>
          <p:cNvPr id="3" name="Content Placeholder 2">
            <a:extLst>
              <a:ext uri="{FF2B5EF4-FFF2-40B4-BE49-F238E27FC236}">
                <a16:creationId xmlns:a16="http://schemas.microsoft.com/office/drawing/2014/main" xmlns="" id="{C04D130C-BC13-3281-E26B-17F522A3310C}"/>
              </a:ext>
            </a:extLst>
          </p:cNvPr>
          <p:cNvSpPr>
            <a:spLocks noGrp="1"/>
          </p:cNvSpPr>
          <p:nvPr>
            <p:ph sz="quarter" idx="1"/>
          </p:nvPr>
        </p:nvSpPr>
        <p:spPr/>
        <p:txBody>
          <a:bodyPr/>
          <a:lstStyle/>
          <a:p>
            <a:pPr marL="0" indent="0" algn="just">
              <a:buNone/>
            </a:pPr>
            <a:r>
              <a:rPr lang="en-US" dirty="0"/>
              <a:t>In the circular flow of an economy in a two-sector model without the financial market, it is assumed that no savings are made in the economy. It means that the households spend their entire income on the purchase of goods and services and every firm spends all the receipts from the sale of goods and services to make factor payments.</a:t>
            </a:r>
          </a:p>
        </p:txBody>
      </p:sp>
    </p:spTree>
    <p:extLst>
      <p:ext uri="{BB962C8B-B14F-4D97-AF65-F5344CB8AC3E}">
        <p14:creationId xmlns:p14="http://schemas.microsoft.com/office/powerpoint/2010/main" xmlns="" val="63224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7BB214-7CC8-9229-DA62-9943089DD79D}"/>
              </a:ext>
            </a:extLst>
          </p:cNvPr>
          <p:cNvSpPr>
            <a:spLocks noGrp="1"/>
          </p:cNvSpPr>
          <p:nvPr>
            <p:ph type="title"/>
          </p:nvPr>
        </p:nvSpPr>
        <p:spPr/>
        <p:txBody>
          <a:bodyPr>
            <a:normAutofit fontScale="90000"/>
          </a:bodyPr>
          <a:lstStyle/>
          <a:p>
            <a:r>
              <a:rPr lang="en-US" b="1" dirty="0"/>
              <a:t>Circular Flow in a Two-sector Economy (with Financial Market)</a:t>
            </a:r>
            <a:endParaRPr lang="en-US" dirty="0"/>
          </a:p>
        </p:txBody>
      </p:sp>
      <p:sp>
        <p:nvSpPr>
          <p:cNvPr id="3" name="Content Placeholder 2">
            <a:extLst>
              <a:ext uri="{FF2B5EF4-FFF2-40B4-BE49-F238E27FC236}">
                <a16:creationId xmlns:a16="http://schemas.microsoft.com/office/drawing/2014/main" xmlns="" id="{C7A84ADA-71D3-D96C-1E42-A9A07E63FF4B}"/>
              </a:ext>
            </a:extLst>
          </p:cNvPr>
          <p:cNvSpPr>
            <a:spLocks noGrp="1"/>
          </p:cNvSpPr>
          <p:nvPr>
            <p:ph sz="quarter" idx="1"/>
          </p:nvPr>
        </p:nvSpPr>
        <p:spPr/>
        <p:txBody>
          <a:bodyPr/>
          <a:lstStyle/>
          <a:p>
            <a:pPr marL="0" indent="0" algn="just">
              <a:buNone/>
            </a:pPr>
            <a:r>
              <a:rPr lang="en-US" dirty="0"/>
              <a:t>However, it does not happen in the actual world, i.e., households do not spend their entire income on the consumption of goods and services. Instead, they save a part of their income for the future. In the same way, the firms save some part of their receipts for the expansion of business or various other reasons. Besides, the firms also borrow money from outside to finance their expansion plans. All of these savings and borrowings happening in the economy are </a:t>
            </a:r>
            <a:r>
              <a:rPr lang="en-US" dirty="0" smtClean="0"/>
              <a:t>channelized </a:t>
            </a:r>
            <a:r>
              <a:rPr lang="en-US" dirty="0"/>
              <a:t>through the financial market. Therefore, in a two-sector economy, the savings made by households accumulated in the financial market are used by the firms for investment purposes.</a:t>
            </a:r>
          </a:p>
        </p:txBody>
      </p:sp>
    </p:spTree>
    <p:extLst>
      <p:ext uri="{BB962C8B-B14F-4D97-AF65-F5344CB8AC3E}">
        <p14:creationId xmlns:p14="http://schemas.microsoft.com/office/powerpoint/2010/main" xmlns="" val="358284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214C2-52AC-F2FD-0617-30361212460D}"/>
              </a:ext>
            </a:extLst>
          </p:cNvPr>
          <p:cNvSpPr>
            <a:spLocks noGrp="1"/>
          </p:cNvSpPr>
          <p:nvPr>
            <p:ph type="title"/>
          </p:nvPr>
        </p:nvSpPr>
        <p:spPr/>
        <p:txBody>
          <a:bodyPr>
            <a:normAutofit fontScale="90000"/>
          </a:bodyPr>
          <a:lstStyle/>
          <a:p>
            <a:pPr algn="just"/>
            <a:r>
              <a:rPr lang="en-US" b="1" dirty="0"/>
              <a:t>This concept can be better understood with the help of the following diagram:</a:t>
            </a:r>
          </a:p>
        </p:txBody>
      </p:sp>
      <p:pic>
        <p:nvPicPr>
          <p:cNvPr id="5" name="Content Placeholder 4">
            <a:extLst>
              <a:ext uri="{FF2B5EF4-FFF2-40B4-BE49-F238E27FC236}">
                <a16:creationId xmlns:a16="http://schemas.microsoft.com/office/drawing/2014/main" xmlns="" id="{6ACE5B16-1717-D763-D6E7-B66131A74092}"/>
              </a:ext>
            </a:extLst>
          </p:cNvPr>
          <p:cNvPicPr>
            <a:picLocks noGrp="1" noChangeAspect="1"/>
          </p:cNvPicPr>
          <p:nvPr>
            <p:ph sz="quarter" idx="1"/>
          </p:nvPr>
        </p:nvPicPr>
        <p:blipFill>
          <a:blip r:embed="rId2"/>
          <a:stretch>
            <a:fillRect/>
          </a:stretch>
        </p:blipFill>
        <p:spPr>
          <a:xfrm>
            <a:off x="4305300" y="2349500"/>
            <a:ext cx="4191000" cy="2768600"/>
          </a:xfrm>
          <a:prstGeom prst="rect">
            <a:avLst/>
          </a:prstGeom>
        </p:spPr>
      </p:pic>
    </p:spTree>
    <p:extLst>
      <p:ext uri="{BB962C8B-B14F-4D97-AF65-F5344CB8AC3E}">
        <p14:creationId xmlns:p14="http://schemas.microsoft.com/office/powerpoint/2010/main" xmlns="" val="4652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t>Financial system is essential for the working of modern </a:t>
            </a:r>
            <a:r>
              <a:rPr lang="en-US" dirty="0" smtClean="0"/>
              <a:t>economy. </a:t>
            </a:r>
            <a:r>
              <a:rPr lang="en-US" dirty="0" smtClean="0"/>
              <a:t>Financial institutions are </a:t>
            </a:r>
            <a:r>
              <a:rPr lang="en-US" dirty="0" smtClean="0"/>
              <a:t>intermediaries </a:t>
            </a:r>
            <a:r>
              <a:rPr lang="en-US" dirty="0" smtClean="0"/>
              <a:t>between savers and </a:t>
            </a:r>
            <a:r>
              <a:rPr lang="en-US" dirty="0" smtClean="0"/>
              <a:t>investors.</a:t>
            </a:r>
          </a:p>
          <a:p>
            <a:pPr>
              <a:buNone/>
            </a:pPr>
            <a:endParaRPr lang="en-US" dirty="0" smtClean="0"/>
          </a:p>
          <a:p>
            <a:pPr>
              <a:buNone/>
            </a:pPr>
            <a:r>
              <a:rPr lang="en-US" b="1" dirty="0" smtClean="0"/>
              <a:t>Features of financial system </a:t>
            </a:r>
            <a:r>
              <a:rPr lang="en-US" b="1" dirty="0" smtClean="0"/>
              <a:t>are:</a:t>
            </a:r>
          </a:p>
          <a:p>
            <a:r>
              <a:rPr lang="en-US" dirty="0" smtClean="0"/>
              <a:t>All </a:t>
            </a:r>
            <a:r>
              <a:rPr lang="en-US" dirty="0" smtClean="0"/>
              <a:t>savings by households and firms go to the financial market</a:t>
            </a:r>
            <a:r>
              <a:rPr lang="en-US" dirty="0" smtClean="0"/>
              <a:t>.</a:t>
            </a:r>
          </a:p>
          <a:p>
            <a:r>
              <a:rPr lang="en-US" dirty="0" smtClean="0"/>
              <a:t>Financial </a:t>
            </a:r>
            <a:r>
              <a:rPr lang="en-US" dirty="0" smtClean="0"/>
              <a:t>market invest this money by lending out to firms and households. Firms made money to finance new investment in plant and equipments. Households needs money to build assets like house, etc.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In this case leakage are savings by households and </a:t>
            </a:r>
            <a:r>
              <a:rPr lang="en-US" dirty="0" smtClean="0"/>
              <a:t>firms. But </a:t>
            </a:r>
            <a:r>
              <a:rPr lang="en-US" dirty="0" smtClean="0"/>
              <a:t>when </a:t>
            </a:r>
            <a:r>
              <a:rPr lang="en-US" dirty="0" smtClean="0"/>
              <a:t>firms </a:t>
            </a:r>
            <a:r>
              <a:rPr lang="en-US" dirty="0" smtClean="0"/>
              <a:t>borrow this money </a:t>
            </a:r>
            <a:r>
              <a:rPr lang="en-US" dirty="0" smtClean="0"/>
              <a:t>for </a:t>
            </a:r>
            <a:r>
              <a:rPr lang="en-US" dirty="0" smtClean="0"/>
              <a:t>investment </a:t>
            </a:r>
            <a:r>
              <a:rPr lang="en-US" dirty="0" smtClean="0"/>
              <a:t>purposes from </a:t>
            </a:r>
            <a:r>
              <a:rPr lang="en-US" dirty="0" smtClean="0"/>
              <a:t>financial system then they become injections into the circular flow </a:t>
            </a:r>
            <a:r>
              <a:rPr lang="en-US" dirty="0" smtClean="0"/>
              <a:t>.</a:t>
            </a:r>
          </a:p>
          <a:p>
            <a:pPr>
              <a:buNone/>
            </a:pPr>
            <a:r>
              <a:rPr lang="en-US" dirty="0" smtClean="0"/>
              <a:t>S</a:t>
            </a:r>
            <a:r>
              <a:rPr lang="en-US" dirty="0" smtClean="0"/>
              <a:t>avings </a:t>
            </a:r>
            <a:r>
              <a:rPr lang="en-US" dirty="0" smtClean="0"/>
              <a:t>are leakages and </a:t>
            </a:r>
            <a:r>
              <a:rPr lang="en-US" dirty="0" smtClean="0"/>
              <a:t>Investments </a:t>
            </a:r>
            <a:r>
              <a:rPr lang="en-US" dirty="0" smtClean="0"/>
              <a:t>are </a:t>
            </a:r>
            <a:r>
              <a:rPr lang="en-US" dirty="0" smtClean="0"/>
              <a:t>injections. Important </a:t>
            </a:r>
            <a:r>
              <a:rPr lang="en-US" dirty="0" smtClean="0"/>
              <a:t>condition is that leakages must be equal to </a:t>
            </a:r>
            <a:r>
              <a:rPr lang="en-US" dirty="0" smtClean="0"/>
              <a:t>injections. Saving and Investment </a:t>
            </a:r>
            <a:r>
              <a:rPr lang="en-US" dirty="0" smtClean="0"/>
              <a:t>are essential for capital formation in a country.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12800" y="2590800"/>
            <a:ext cx="10363200" cy="1524000"/>
          </a:xfrm>
        </p:spPr>
        <p:txBody>
          <a:bodyPr>
            <a:normAutofit/>
          </a:bodyPr>
          <a:lstStyle/>
          <a:p>
            <a:pPr algn="ctr">
              <a:lnSpc>
                <a:spcPct val="150000"/>
              </a:lnSpc>
              <a:buFont typeface="Wingdings" pitchFamily="2" charset="2"/>
              <a:buChar char="v"/>
            </a:pPr>
            <a:r>
              <a:rPr lang="en-US" sz="4800" dirty="0" smtClean="0"/>
              <a:t>THANK  YOU</a:t>
            </a:r>
            <a:endParaRPr lang="en-US" sz="4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TotalTime>
  <Words>372</Words>
  <Application>Microsoft Office PowerPoint</Application>
  <PresentationFormat>Custom</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Circular Flow of Income in Two-sector Economy (with Financial Market)</vt:lpstr>
      <vt:lpstr>Circular Flow in a Two-sector Economy (with Financial Market)</vt:lpstr>
      <vt:lpstr>Circular Flow in a Two-sector Economy (with Financial Market)</vt:lpstr>
      <vt:lpstr>This concept can be better understood with the help of the following diagram:</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in a Two-sector Economy (with Financial Market)</dc:title>
  <dc:creator>Ananya Priya</dc:creator>
  <cp:lastModifiedBy>Hp</cp:lastModifiedBy>
  <cp:revision>3</cp:revision>
  <dcterms:created xsi:type="dcterms:W3CDTF">2023-04-12T09:38:24Z</dcterms:created>
  <dcterms:modified xsi:type="dcterms:W3CDTF">2024-07-11T13:53:31Z</dcterms:modified>
</cp:coreProperties>
</file>